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1450" r:id="rId2"/>
    <p:sldId id="1451" r:id="rId3"/>
    <p:sldId id="1452" r:id="rId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1pPr>
    <a:lvl2pPr marL="45654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2pPr>
    <a:lvl3pPr marL="913074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3pPr>
    <a:lvl4pPr marL="1369606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4pPr>
    <a:lvl5pPr marL="182614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5pPr>
    <a:lvl6pPr marL="2282685" algn="l" defTabSz="913074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6pPr>
    <a:lvl7pPr marL="2739221" algn="l" defTabSz="913074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7pPr>
    <a:lvl8pPr marL="3195750" algn="l" defTabSz="913074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8pPr>
    <a:lvl9pPr marL="3652292" algn="l" defTabSz="913074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8BDFFF"/>
    <a:srgbClr val="9FDFFF"/>
    <a:srgbClr val="FF3300"/>
    <a:srgbClr val="CC3300"/>
    <a:srgbClr val="0066CC"/>
    <a:srgbClr val="F8F200"/>
    <a:srgbClr val="003366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89032" autoAdjust="0"/>
  </p:normalViewPr>
  <p:slideViewPr>
    <p:cSldViewPr>
      <p:cViewPr>
        <p:scale>
          <a:sx n="60" d="100"/>
          <a:sy n="60" d="100"/>
        </p:scale>
        <p:origin x="-3331" y="-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D4C1B57-50E2-46B6-8724-0146D717EC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34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5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0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96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61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2685" algn="l" defTabSz="9130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21" algn="l" defTabSz="9130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750" algn="l" defTabSz="9130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292" algn="l" defTabSz="9130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40" indent="0" algn="ctr">
              <a:buNone/>
              <a:defRPr/>
            </a:lvl2pPr>
            <a:lvl3pPr marL="913074" indent="0" algn="ctr">
              <a:buNone/>
              <a:defRPr/>
            </a:lvl3pPr>
            <a:lvl4pPr marL="1369606" indent="0" algn="ctr">
              <a:buNone/>
              <a:defRPr/>
            </a:lvl4pPr>
            <a:lvl5pPr marL="1826145" indent="0" algn="ctr">
              <a:buNone/>
              <a:defRPr/>
            </a:lvl5pPr>
            <a:lvl6pPr marL="2282685" indent="0" algn="ctr">
              <a:buNone/>
              <a:defRPr/>
            </a:lvl6pPr>
            <a:lvl7pPr marL="2739221" indent="0" algn="ctr">
              <a:buNone/>
              <a:defRPr/>
            </a:lvl7pPr>
            <a:lvl8pPr marL="3195750" indent="0" algn="ctr">
              <a:buNone/>
              <a:defRPr/>
            </a:lvl8pPr>
            <a:lvl9pPr marL="36522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495FD-57EE-4FD8-A56C-56E703A6A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09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07A56-B428-4C72-8E40-FC0BA4C322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6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30E2C-1BFC-497B-BCA5-4BD80BF10E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7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AB287-E023-4952-B759-1F090341DE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1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40" indent="0">
              <a:buNone/>
              <a:defRPr sz="1800"/>
            </a:lvl2pPr>
            <a:lvl3pPr marL="913074" indent="0">
              <a:buNone/>
              <a:defRPr sz="1600"/>
            </a:lvl3pPr>
            <a:lvl4pPr marL="1369606" indent="0">
              <a:buNone/>
              <a:defRPr sz="1400"/>
            </a:lvl4pPr>
            <a:lvl5pPr marL="1826145" indent="0">
              <a:buNone/>
              <a:defRPr sz="1400"/>
            </a:lvl5pPr>
            <a:lvl6pPr marL="2282685" indent="0">
              <a:buNone/>
              <a:defRPr sz="1400"/>
            </a:lvl6pPr>
            <a:lvl7pPr marL="2739221" indent="0">
              <a:buNone/>
              <a:defRPr sz="1400"/>
            </a:lvl7pPr>
            <a:lvl8pPr marL="3195750" indent="0">
              <a:buNone/>
              <a:defRPr sz="1400"/>
            </a:lvl8pPr>
            <a:lvl9pPr marL="36522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C9FC-C574-4221-9308-C597FCA7F1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5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C7B3-2B1F-4B55-8ACD-DAB81FD39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47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06" indent="0">
              <a:buNone/>
              <a:defRPr sz="1600" b="1"/>
            </a:lvl4pPr>
            <a:lvl5pPr marL="1826145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1" indent="0">
              <a:buNone/>
              <a:defRPr sz="1600" b="1"/>
            </a:lvl7pPr>
            <a:lvl8pPr marL="3195750" indent="0">
              <a:buNone/>
              <a:defRPr sz="1600" b="1"/>
            </a:lvl8pPr>
            <a:lvl9pPr marL="36522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06" indent="0">
              <a:buNone/>
              <a:defRPr sz="1600" b="1"/>
            </a:lvl4pPr>
            <a:lvl5pPr marL="1826145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1" indent="0">
              <a:buNone/>
              <a:defRPr sz="1600" b="1"/>
            </a:lvl7pPr>
            <a:lvl8pPr marL="3195750" indent="0">
              <a:buNone/>
              <a:defRPr sz="1600" b="1"/>
            </a:lvl8pPr>
            <a:lvl9pPr marL="36522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48DB-D51B-41E7-9C21-F817A09B7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4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1EBFD-61D7-49BF-BE78-27235B643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6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1D189-AB23-4629-8945-6991E85268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8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40" indent="0">
              <a:buNone/>
              <a:defRPr sz="1200"/>
            </a:lvl2pPr>
            <a:lvl3pPr marL="913074" indent="0">
              <a:buNone/>
              <a:defRPr sz="1000"/>
            </a:lvl3pPr>
            <a:lvl4pPr marL="1369606" indent="0">
              <a:buNone/>
              <a:defRPr sz="900"/>
            </a:lvl4pPr>
            <a:lvl5pPr marL="1826145" indent="0">
              <a:buNone/>
              <a:defRPr sz="900"/>
            </a:lvl5pPr>
            <a:lvl6pPr marL="2282685" indent="0">
              <a:buNone/>
              <a:defRPr sz="900"/>
            </a:lvl6pPr>
            <a:lvl7pPr marL="2739221" indent="0">
              <a:buNone/>
              <a:defRPr sz="900"/>
            </a:lvl7pPr>
            <a:lvl8pPr marL="3195750" indent="0">
              <a:buNone/>
              <a:defRPr sz="900"/>
            </a:lvl8pPr>
            <a:lvl9pPr marL="36522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78AED-5540-4491-94DB-252046B90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83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2800"/>
            </a:lvl2pPr>
            <a:lvl3pPr marL="913074" indent="0">
              <a:buNone/>
              <a:defRPr sz="2400"/>
            </a:lvl3pPr>
            <a:lvl4pPr marL="1369606" indent="0">
              <a:buNone/>
              <a:defRPr sz="2000"/>
            </a:lvl4pPr>
            <a:lvl5pPr marL="1826145" indent="0">
              <a:buNone/>
              <a:defRPr sz="2000"/>
            </a:lvl5pPr>
            <a:lvl6pPr marL="2282685" indent="0">
              <a:buNone/>
              <a:defRPr sz="2000"/>
            </a:lvl6pPr>
            <a:lvl7pPr marL="2739221" indent="0">
              <a:buNone/>
              <a:defRPr sz="2000"/>
            </a:lvl7pPr>
            <a:lvl8pPr marL="3195750" indent="0">
              <a:buNone/>
              <a:defRPr sz="2000"/>
            </a:lvl8pPr>
            <a:lvl9pPr marL="3652292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40" indent="0">
              <a:buNone/>
              <a:defRPr sz="1200"/>
            </a:lvl2pPr>
            <a:lvl3pPr marL="913074" indent="0">
              <a:buNone/>
              <a:defRPr sz="1000"/>
            </a:lvl3pPr>
            <a:lvl4pPr marL="1369606" indent="0">
              <a:buNone/>
              <a:defRPr sz="900"/>
            </a:lvl4pPr>
            <a:lvl5pPr marL="1826145" indent="0">
              <a:buNone/>
              <a:defRPr sz="900"/>
            </a:lvl5pPr>
            <a:lvl6pPr marL="2282685" indent="0">
              <a:buNone/>
              <a:defRPr sz="900"/>
            </a:lvl6pPr>
            <a:lvl7pPr marL="2739221" indent="0">
              <a:buNone/>
              <a:defRPr sz="900"/>
            </a:lvl7pPr>
            <a:lvl8pPr marL="3195750" indent="0">
              <a:buNone/>
              <a:defRPr sz="900"/>
            </a:lvl8pPr>
            <a:lvl9pPr marL="36522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3655B-7C91-4CCD-B069-7BED6B4781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4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5" tIns="45655" rIns="91305" bIns="456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1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5" tIns="45655" rIns="91305" bIns="45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5" rIns="91305" bIns="456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5" rIns="91305" bIns="4565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5" rIns="91305" bIns="456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7DB146A-B3FB-40B4-960A-F174B9EBC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5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0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6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61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405" indent="-3424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870" indent="-28533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336" indent="-2282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875" indent="-2282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415" indent="-22827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953" indent="-2282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489" indent="-2282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023" indent="-2282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560" indent="-2282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4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06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5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85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21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50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92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7"/>
          <p:cNvSpPr>
            <a:spLocks noChangeArrowheads="1"/>
          </p:cNvSpPr>
          <p:nvPr/>
        </p:nvSpPr>
        <p:spPr bwMode="auto">
          <a:xfrm>
            <a:off x="228600" y="762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9FDFFF"/>
                </a:solidFill>
              </a:rPr>
              <a:t>Normal bone architecture in 3</a:t>
            </a:r>
            <a:r>
              <a:rPr lang="en-US" sz="2400" baseline="30000">
                <a:solidFill>
                  <a:srgbClr val="9FDFFF"/>
                </a:solidFill>
              </a:rPr>
              <a:t>rd</a:t>
            </a:r>
            <a:r>
              <a:rPr lang="en-US" sz="2400">
                <a:solidFill>
                  <a:srgbClr val="9FDFFF"/>
                </a:solidFill>
              </a:rPr>
              <a:t> lumbar vertebra of  30 year old woman    </a:t>
            </a:r>
            <a:r>
              <a:rPr lang="en-US" sz="1800" i="1"/>
              <a:t>marrow and other cells removed</a:t>
            </a:r>
            <a:r>
              <a:rPr lang="en-US" i="1">
                <a:solidFill>
                  <a:srgbClr val="9FDFFF"/>
                </a:solidFill>
              </a:rPr>
              <a:t> </a:t>
            </a:r>
          </a:p>
        </p:txBody>
      </p:sp>
      <p:sp>
        <p:nvSpPr>
          <p:cNvPr id="1108998" name="Rectangle 1030"/>
          <p:cNvSpPr>
            <a:spLocks noChangeArrowheads="1"/>
          </p:cNvSpPr>
          <p:nvPr/>
        </p:nvSpPr>
        <p:spPr bwMode="auto">
          <a:xfrm>
            <a:off x="7429500" y="6461125"/>
            <a:ext cx="12652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8F8F8"/>
                </a:solidFill>
              </a:rPr>
              <a:t>Alan Boyde, QMUL</a:t>
            </a:r>
            <a:endParaRPr lang="en-GB" sz="1000">
              <a:solidFill>
                <a:srgbClr val="F8F8F8"/>
              </a:solidFill>
            </a:endParaRPr>
          </a:p>
        </p:txBody>
      </p:sp>
      <p:pic>
        <p:nvPicPr>
          <p:cNvPr id="7" name="Picture 7" descr="female 30 L3 vertebra SEM 20x movie 1 - Boyd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111250"/>
            <a:ext cx="5486400" cy="5486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8" name="Rectangle 1030"/>
          <p:cNvSpPr>
            <a:spLocks noChangeArrowheads="1"/>
          </p:cNvSpPr>
          <p:nvPr/>
        </p:nvSpPr>
        <p:spPr bwMode="auto">
          <a:xfrm>
            <a:off x="6781800" y="6477000"/>
            <a:ext cx="12652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8F8F8"/>
                </a:solidFill>
              </a:rPr>
              <a:t>Alan Boyde, QMUL</a:t>
            </a:r>
            <a:endParaRPr lang="en-GB" sz="1000">
              <a:solidFill>
                <a:srgbClr val="F8F8F8"/>
              </a:solidFill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28600" y="76200"/>
            <a:ext cx="71628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solidFill>
                  <a:srgbClr val="9FDFFF"/>
                </a:solidFill>
              </a:rPr>
              <a:t>Osteoporotic bone architecture in 3</a:t>
            </a:r>
            <a:r>
              <a:rPr lang="en-US" sz="2200" baseline="30000">
                <a:solidFill>
                  <a:srgbClr val="9FDFFF"/>
                </a:solidFill>
              </a:rPr>
              <a:t>rd</a:t>
            </a:r>
            <a:r>
              <a:rPr lang="en-US" sz="2200">
                <a:solidFill>
                  <a:srgbClr val="9FDFFF"/>
                </a:solidFill>
              </a:rPr>
              <a:t> lumbar vertebra of  89 year old woman</a:t>
            </a:r>
            <a:r>
              <a:rPr lang="en-US" sz="2400">
                <a:solidFill>
                  <a:srgbClr val="9FDFFF"/>
                </a:solidFill>
              </a:rPr>
              <a:t>    </a:t>
            </a:r>
            <a:r>
              <a:rPr lang="en-US" sz="1800" i="1"/>
              <a:t>marrow and other cells removed</a:t>
            </a:r>
            <a:r>
              <a:rPr lang="en-US" i="1"/>
              <a:t> </a:t>
            </a:r>
          </a:p>
        </p:txBody>
      </p:sp>
      <p:pic>
        <p:nvPicPr>
          <p:cNvPr id="8" name="Picture 6" descr="female 89 L4 vertebra SEM 20x movie 1 - Boyd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75" y="1077913"/>
            <a:ext cx="7026275" cy="530383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746" name="Picture 2" descr="C:\Tim\WinWord data\MEETINGS\OTC Clin Res Course - Imperial Sept 2010\Arnett\female 89 L4 vertebra SEM movie 2 - Boyd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543800" cy="5029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08998" name="Rectangle 1030"/>
          <p:cNvSpPr>
            <a:spLocks noChangeArrowheads="1"/>
          </p:cNvSpPr>
          <p:nvPr/>
        </p:nvSpPr>
        <p:spPr bwMode="auto">
          <a:xfrm>
            <a:off x="7116763" y="6477000"/>
            <a:ext cx="1265237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8F8F8"/>
                </a:solidFill>
              </a:rPr>
              <a:t>Alan Boyde, QMUL</a:t>
            </a:r>
            <a:endParaRPr lang="en-GB" sz="1000">
              <a:solidFill>
                <a:srgbClr val="F8F8F8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8600" y="76200"/>
            <a:ext cx="71628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solidFill>
                  <a:srgbClr val="9FDFFF"/>
                </a:solidFill>
              </a:rPr>
              <a:t>Osteoporotic bone architecture in 3</a:t>
            </a:r>
            <a:r>
              <a:rPr lang="en-US" sz="2200" baseline="30000">
                <a:solidFill>
                  <a:srgbClr val="9FDFFF"/>
                </a:solidFill>
              </a:rPr>
              <a:t>rd</a:t>
            </a:r>
            <a:r>
              <a:rPr lang="en-US" sz="2200">
                <a:solidFill>
                  <a:srgbClr val="9FDFFF"/>
                </a:solidFill>
              </a:rPr>
              <a:t> lumbar vertebra of  89 year old woman</a:t>
            </a:r>
            <a:r>
              <a:rPr lang="en-US" sz="2400">
                <a:solidFill>
                  <a:srgbClr val="9FDFFF"/>
                </a:solidFill>
              </a:rPr>
              <a:t>    </a:t>
            </a:r>
            <a:r>
              <a:rPr lang="en-US" sz="1800" i="1"/>
              <a:t>marrow and other cells removed</a:t>
            </a:r>
            <a:r>
              <a:rPr lang="en-US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66FF66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66FF66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25294</TotalTime>
  <Words>63</Words>
  <Application>Microsoft Office PowerPoint</Application>
  <PresentationFormat>On-screen Show (4:3)</PresentationFormat>
  <Paragraphs>6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Default Design</vt:lpstr>
      <vt:lpstr>PowerPoint Presentation</vt:lpstr>
      <vt:lpstr>PowerPoint Presentation</vt:lpstr>
      <vt:lpstr>PowerPoint Presentation</vt:lpstr>
    </vt:vector>
  </TitlesOfParts>
  <Company>University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Utting</dc:creator>
  <cp:lastModifiedBy>Timothy Arnett</cp:lastModifiedBy>
  <cp:revision>1596</cp:revision>
  <cp:lastPrinted>2012-02-23T17:19:05Z</cp:lastPrinted>
  <dcterms:created xsi:type="dcterms:W3CDTF">2004-03-08T10:41:57Z</dcterms:created>
  <dcterms:modified xsi:type="dcterms:W3CDTF">2012-07-25T14:35:54Z</dcterms:modified>
</cp:coreProperties>
</file>