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239" r:id="rId2"/>
    <p:sldId id="1240" r:id="rId3"/>
    <p:sldId id="1246" r:id="rId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654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3074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69606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6145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2685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39221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195750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2292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8BDFFF"/>
    <a:srgbClr val="9FDFFF"/>
    <a:srgbClr val="FF3300"/>
    <a:srgbClr val="CC3300"/>
    <a:srgbClr val="0066CC"/>
    <a:srgbClr val="F8F200"/>
    <a:srgbClr val="0033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89032" autoAdjust="0"/>
  </p:normalViewPr>
  <p:slideViewPr>
    <p:cSldViewPr>
      <p:cViewPr>
        <p:scale>
          <a:sx n="60" d="100"/>
          <a:sy n="60" d="100"/>
        </p:scale>
        <p:origin x="-1190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D4C1B57-50E2-46B6-8724-0146D717EC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5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0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96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61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2685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21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50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292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21262D45-C1E9-4805-B83E-6905AE8B9B0D}" type="slidenum">
              <a:rPr lang="en-GB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GB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F324E263-655F-42B1-9F98-F97E8270B4A4}" type="slidenum">
              <a:rPr lang="en-GB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en-GB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5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40" indent="0" algn="ctr">
              <a:buNone/>
              <a:defRPr/>
            </a:lvl2pPr>
            <a:lvl3pPr marL="913074" indent="0" algn="ctr">
              <a:buNone/>
              <a:defRPr/>
            </a:lvl3pPr>
            <a:lvl4pPr marL="1369606" indent="0" algn="ctr">
              <a:buNone/>
              <a:defRPr/>
            </a:lvl4pPr>
            <a:lvl5pPr marL="1826145" indent="0" algn="ctr">
              <a:buNone/>
              <a:defRPr/>
            </a:lvl5pPr>
            <a:lvl6pPr marL="2282685" indent="0" algn="ctr">
              <a:buNone/>
              <a:defRPr/>
            </a:lvl6pPr>
            <a:lvl7pPr marL="2739221" indent="0" algn="ctr">
              <a:buNone/>
              <a:defRPr/>
            </a:lvl7pPr>
            <a:lvl8pPr marL="3195750" indent="0" algn="ctr">
              <a:buNone/>
              <a:defRPr/>
            </a:lvl8pPr>
            <a:lvl9pPr marL="3652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95FD-57EE-4FD8-A56C-56E703A6A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9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7A56-B428-4C72-8E40-FC0BA4C32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0E2C-1BFC-497B-BCA5-4BD80BF10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7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B287-E023-4952-B759-1F090341D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40" indent="0">
              <a:buNone/>
              <a:defRPr sz="1800"/>
            </a:lvl2pPr>
            <a:lvl3pPr marL="913074" indent="0">
              <a:buNone/>
              <a:defRPr sz="1600"/>
            </a:lvl3pPr>
            <a:lvl4pPr marL="1369606" indent="0">
              <a:buNone/>
              <a:defRPr sz="1400"/>
            </a:lvl4pPr>
            <a:lvl5pPr marL="1826145" indent="0">
              <a:buNone/>
              <a:defRPr sz="1400"/>
            </a:lvl5pPr>
            <a:lvl6pPr marL="2282685" indent="0">
              <a:buNone/>
              <a:defRPr sz="1400"/>
            </a:lvl6pPr>
            <a:lvl7pPr marL="2739221" indent="0">
              <a:buNone/>
              <a:defRPr sz="1400"/>
            </a:lvl7pPr>
            <a:lvl8pPr marL="3195750" indent="0">
              <a:buNone/>
              <a:defRPr sz="1400"/>
            </a:lvl8pPr>
            <a:lvl9pPr marL="3652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C9FC-C574-4221-9308-C597FCA7F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C7B3-2B1F-4B55-8ACD-DAB81FD39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7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0" indent="0">
              <a:buNone/>
              <a:defRPr sz="2000" b="1"/>
            </a:lvl2pPr>
            <a:lvl3pPr marL="913074" indent="0">
              <a:buNone/>
              <a:defRPr sz="1800" b="1"/>
            </a:lvl3pPr>
            <a:lvl4pPr marL="1369606" indent="0">
              <a:buNone/>
              <a:defRPr sz="1600" b="1"/>
            </a:lvl4pPr>
            <a:lvl5pPr marL="1826145" indent="0">
              <a:buNone/>
              <a:defRPr sz="1600" b="1"/>
            </a:lvl5pPr>
            <a:lvl6pPr marL="2282685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50" indent="0">
              <a:buNone/>
              <a:defRPr sz="1600" b="1"/>
            </a:lvl8pPr>
            <a:lvl9pPr marL="3652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0" indent="0">
              <a:buNone/>
              <a:defRPr sz="2000" b="1"/>
            </a:lvl2pPr>
            <a:lvl3pPr marL="913074" indent="0">
              <a:buNone/>
              <a:defRPr sz="1800" b="1"/>
            </a:lvl3pPr>
            <a:lvl4pPr marL="1369606" indent="0">
              <a:buNone/>
              <a:defRPr sz="1600" b="1"/>
            </a:lvl4pPr>
            <a:lvl5pPr marL="1826145" indent="0">
              <a:buNone/>
              <a:defRPr sz="1600" b="1"/>
            </a:lvl5pPr>
            <a:lvl6pPr marL="2282685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50" indent="0">
              <a:buNone/>
              <a:defRPr sz="1600" b="1"/>
            </a:lvl8pPr>
            <a:lvl9pPr marL="3652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48DB-D51B-41E7-9C21-F817A09B7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EBFD-61D7-49BF-BE78-27235B643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6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D189-AB23-4629-8945-6991E8526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40" indent="0">
              <a:buNone/>
              <a:defRPr sz="1200"/>
            </a:lvl2pPr>
            <a:lvl3pPr marL="913074" indent="0">
              <a:buNone/>
              <a:defRPr sz="1000"/>
            </a:lvl3pPr>
            <a:lvl4pPr marL="1369606" indent="0">
              <a:buNone/>
              <a:defRPr sz="900"/>
            </a:lvl4pPr>
            <a:lvl5pPr marL="1826145" indent="0">
              <a:buNone/>
              <a:defRPr sz="900"/>
            </a:lvl5pPr>
            <a:lvl6pPr marL="2282685" indent="0">
              <a:buNone/>
              <a:defRPr sz="900"/>
            </a:lvl6pPr>
            <a:lvl7pPr marL="2739221" indent="0">
              <a:buNone/>
              <a:defRPr sz="900"/>
            </a:lvl7pPr>
            <a:lvl8pPr marL="3195750" indent="0">
              <a:buNone/>
              <a:defRPr sz="900"/>
            </a:lvl8pPr>
            <a:lvl9pPr marL="3652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8AED-5540-4491-94DB-252046B90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3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40" indent="0">
              <a:buNone/>
              <a:defRPr sz="2800"/>
            </a:lvl2pPr>
            <a:lvl3pPr marL="913074" indent="0">
              <a:buNone/>
              <a:defRPr sz="2400"/>
            </a:lvl3pPr>
            <a:lvl4pPr marL="1369606" indent="0">
              <a:buNone/>
              <a:defRPr sz="2000"/>
            </a:lvl4pPr>
            <a:lvl5pPr marL="1826145" indent="0">
              <a:buNone/>
              <a:defRPr sz="2000"/>
            </a:lvl5pPr>
            <a:lvl6pPr marL="2282685" indent="0">
              <a:buNone/>
              <a:defRPr sz="2000"/>
            </a:lvl6pPr>
            <a:lvl7pPr marL="2739221" indent="0">
              <a:buNone/>
              <a:defRPr sz="2000"/>
            </a:lvl7pPr>
            <a:lvl8pPr marL="3195750" indent="0">
              <a:buNone/>
              <a:defRPr sz="2000"/>
            </a:lvl8pPr>
            <a:lvl9pPr marL="365229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40" indent="0">
              <a:buNone/>
              <a:defRPr sz="1200"/>
            </a:lvl2pPr>
            <a:lvl3pPr marL="913074" indent="0">
              <a:buNone/>
              <a:defRPr sz="1000"/>
            </a:lvl3pPr>
            <a:lvl4pPr marL="1369606" indent="0">
              <a:buNone/>
              <a:defRPr sz="900"/>
            </a:lvl4pPr>
            <a:lvl5pPr marL="1826145" indent="0">
              <a:buNone/>
              <a:defRPr sz="900"/>
            </a:lvl5pPr>
            <a:lvl6pPr marL="2282685" indent="0">
              <a:buNone/>
              <a:defRPr sz="900"/>
            </a:lvl6pPr>
            <a:lvl7pPr marL="2739221" indent="0">
              <a:buNone/>
              <a:defRPr sz="900"/>
            </a:lvl7pPr>
            <a:lvl8pPr marL="3195750" indent="0">
              <a:buNone/>
              <a:defRPr sz="900"/>
            </a:lvl8pPr>
            <a:lvl9pPr marL="3652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655B-7C91-4CCD-B069-7BED6B478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4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5" rIns="91305" bIns="456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7DB146A-B3FB-40B4-960A-F174B9EBC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5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0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696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61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405" indent="-34240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870" indent="-28533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336" indent="-2282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875" indent="-2282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415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53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89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23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60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6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8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1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5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9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ChangeArrowheads="1"/>
          </p:cNvSpPr>
          <p:nvPr/>
        </p:nvSpPr>
        <p:spPr bwMode="auto">
          <a:xfrm>
            <a:off x="762005" y="76205"/>
            <a:ext cx="3452917" cy="8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5" tIns="45655" rIns="91305" bIns="45655">
            <a:spAutoFit/>
          </a:bodyPr>
          <a:lstStyle/>
          <a:p>
            <a:r>
              <a:rPr lang="en-US" sz="3200" dirty="0">
                <a:solidFill>
                  <a:srgbClr val="9FDFFF"/>
                </a:solidFill>
              </a:rPr>
              <a:t>Tooth eruption</a:t>
            </a:r>
          </a:p>
          <a:p>
            <a:r>
              <a:rPr lang="en-US" i="1" dirty="0"/>
              <a:t>low power section of developing jaw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838200" y="1066800"/>
            <a:ext cx="7470775" cy="5715000"/>
            <a:chOff x="490" y="384"/>
            <a:chExt cx="4815" cy="3683"/>
          </a:xfrm>
        </p:grpSpPr>
        <p:pic>
          <p:nvPicPr>
            <p:cNvPr id="57349" name="Picture 4" descr="E:\DC 200\med histol\bone cartilage\jaw62 vlp1 P 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384"/>
              <a:ext cx="4815" cy="368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6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0" name="Line 5"/>
            <p:cNvSpPr>
              <a:spLocks noChangeAspect="1" noChangeShapeType="1"/>
            </p:cNvSpPr>
            <p:nvPr/>
          </p:nvSpPr>
          <p:spPr bwMode="auto">
            <a:xfrm>
              <a:off x="570" y="4014"/>
              <a:ext cx="3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7351" name="Text Box 6"/>
            <p:cNvSpPr txBox="1">
              <a:spLocks noChangeAspect="1" noChangeArrowheads="1"/>
            </p:cNvSpPr>
            <p:nvPr/>
          </p:nvSpPr>
          <p:spPr bwMode="auto">
            <a:xfrm>
              <a:off x="566" y="3856"/>
              <a:ext cx="36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en-GB" sz="1200" dirty="0">
                  <a:solidFill>
                    <a:srgbClr val="000000"/>
                  </a:solidFill>
                </a:rPr>
                <a:t>1 mm</a:t>
              </a:r>
            </a:p>
          </p:txBody>
        </p:sp>
      </p:grpSp>
      <p:sp>
        <p:nvSpPr>
          <p:cNvPr id="1017863" name="Rectangle 7"/>
          <p:cNvSpPr>
            <a:spLocks noChangeAspect="1" noChangeArrowheads="1"/>
          </p:cNvSpPr>
          <p:nvPr/>
        </p:nvSpPr>
        <p:spPr bwMode="auto">
          <a:xfrm>
            <a:off x="5667390" y="3581400"/>
            <a:ext cx="809625" cy="588963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05" tIns="45655" rIns="91305" bIns="45655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7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8" grpId="0" autoUpdateAnimBg="0"/>
      <p:bldP spid="101786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882" name="Picture 2" descr="E:\DC 200\med histol\bone cartilage\jaw62 5x 01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68388"/>
            <a:ext cx="7510462" cy="5713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8883" name="Rectangle 3"/>
          <p:cNvSpPr>
            <a:spLocks noChangeAspect="1" noChangeArrowheads="1"/>
          </p:cNvSpPr>
          <p:nvPr/>
        </p:nvSpPr>
        <p:spPr bwMode="auto">
          <a:xfrm rot="1830831">
            <a:off x="4429125" y="1600204"/>
            <a:ext cx="2260600" cy="1731963"/>
          </a:xfrm>
          <a:prstGeom prst="rect">
            <a:avLst/>
          </a:prstGeom>
          <a:noFill/>
          <a:ln w="158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05" tIns="45655" rIns="91305" bIns="45655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62004" y="104777"/>
            <a:ext cx="5895893" cy="8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5" tIns="45655" rIns="91305" bIns="45655">
            <a:spAutoFit/>
          </a:bodyPr>
          <a:lstStyle/>
          <a:p>
            <a:r>
              <a:rPr lang="en-US" sz="3200" dirty="0">
                <a:solidFill>
                  <a:srgbClr val="9FDFFF"/>
                </a:solidFill>
              </a:rPr>
              <a:t>Tooth eruption</a:t>
            </a:r>
          </a:p>
          <a:p>
            <a:r>
              <a:rPr lang="en-US" i="1" dirty="0"/>
              <a:t>remodelling of alveolar bone to accommodate developing tooth</a:t>
            </a:r>
          </a:p>
        </p:txBody>
      </p:sp>
    </p:spTree>
    <p:extLst>
      <p:ext uri="{BB962C8B-B14F-4D97-AF65-F5344CB8AC3E}">
        <p14:creationId xmlns:p14="http://schemas.microsoft.com/office/powerpoint/2010/main" val="4256975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218" name="Picture 2" descr="E:\DC 200\med histol\bone cartilage\jaw62 20x 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106488"/>
            <a:ext cx="6532562" cy="5207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8228" y="4238625"/>
            <a:ext cx="4498975" cy="790575"/>
            <a:chOff x="1391" y="2670"/>
            <a:chExt cx="2834" cy="498"/>
          </a:xfrm>
        </p:grpSpPr>
        <p:sp>
          <p:nvSpPr>
            <p:cNvPr id="8214" name="Line 4"/>
            <p:cNvSpPr>
              <a:spLocks noChangeShapeType="1"/>
            </p:cNvSpPr>
            <p:nvPr/>
          </p:nvSpPr>
          <p:spPr bwMode="auto">
            <a:xfrm rot="5402069">
              <a:off x="1287" y="2774"/>
              <a:ext cx="210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5" name="Line 5"/>
            <p:cNvSpPr>
              <a:spLocks noChangeShapeType="1"/>
            </p:cNvSpPr>
            <p:nvPr/>
          </p:nvSpPr>
          <p:spPr bwMode="auto">
            <a:xfrm rot="5402069">
              <a:off x="1912" y="2870"/>
              <a:ext cx="210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Line 6"/>
            <p:cNvSpPr>
              <a:spLocks noChangeShapeType="1"/>
            </p:cNvSpPr>
            <p:nvPr/>
          </p:nvSpPr>
          <p:spPr bwMode="auto">
            <a:xfrm rot="5402069">
              <a:off x="4120" y="3062"/>
              <a:ext cx="210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7" name="Line 7"/>
            <p:cNvSpPr>
              <a:spLocks noChangeShapeType="1"/>
            </p:cNvSpPr>
            <p:nvPr/>
          </p:nvSpPr>
          <p:spPr bwMode="auto">
            <a:xfrm rot="5402069">
              <a:off x="2210" y="2888"/>
              <a:ext cx="210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66814" y="6380193"/>
            <a:ext cx="2074863" cy="342899"/>
            <a:chOff x="768" y="4019"/>
            <a:chExt cx="1307" cy="216"/>
          </a:xfrm>
        </p:grpSpPr>
        <p:sp>
          <p:nvSpPr>
            <p:cNvPr id="8212" name="Text Box 9"/>
            <p:cNvSpPr txBox="1">
              <a:spLocks noChangeArrowheads="1"/>
            </p:cNvSpPr>
            <p:nvPr/>
          </p:nvSpPr>
          <p:spPr bwMode="auto">
            <a:xfrm>
              <a:off x="805" y="4061"/>
              <a:ext cx="12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en-GB" sz="1200">
                  <a:solidFill>
                    <a:srgbClr val="FFFF00"/>
                  </a:solidFill>
                </a:rPr>
                <a:t>osteoclasts resorbing bone</a:t>
              </a:r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 rot="5402069">
              <a:off x="664" y="4123"/>
              <a:ext cx="210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1212854" y="147643"/>
            <a:ext cx="2550426" cy="70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5" tIns="45655" rIns="91305" bIns="45655">
            <a:spAutoFit/>
          </a:bodyPr>
          <a:lstStyle/>
          <a:p>
            <a:r>
              <a:rPr lang="en-US" sz="4000" dirty="0">
                <a:solidFill>
                  <a:srgbClr val="9FDFFF"/>
                </a:solidFill>
              </a:rPr>
              <a:t>Bone cells</a:t>
            </a:r>
            <a:endParaRPr lang="en-GB" sz="4000" dirty="0">
              <a:solidFill>
                <a:srgbClr val="9FDFFF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638800" y="3400425"/>
            <a:ext cx="1525588" cy="514350"/>
            <a:chOff x="3552" y="2142"/>
            <a:chExt cx="961" cy="324"/>
          </a:xfrm>
        </p:grpSpPr>
        <p:sp>
          <p:nvSpPr>
            <p:cNvPr id="8209" name="Line 13"/>
            <p:cNvSpPr>
              <a:spLocks noChangeShapeType="1"/>
            </p:cNvSpPr>
            <p:nvPr/>
          </p:nvSpPr>
          <p:spPr bwMode="auto">
            <a:xfrm rot="5400000">
              <a:off x="3831" y="2294"/>
              <a:ext cx="210" cy="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Line 14"/>
            <p:cNvSpPr>
              <a:spLocks noChangeShapeType="1"/>
            </p:cNvSpPr>
            <p:nvPr/>
          </p:nvSpPr>
          <p:spPr bwMode="auto">
            <a:xfrm rot="5400000">
              <a:off x="4408" y="2360"/>
              <a:ext cx="210" cy="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Line 15"/>
            <p:cNvSpPr>
              <a:spLocks noChangeShapeType="1"/>
            </p:cNvSpPr>
            <p:nvPr/>
          </p:nvSpPr>
          <p:spPr bwMode="auto">
            <a:xfrm rot="5400000">
              <a:off x="3448" y="2246"/>
              <a:ext cx="210" cy="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29368" y="6380168"/>
            <a:ext cx="1941515" cy="339724"/>
            <a:chOff x="4219" y="4019"/>
            <a:chExt cx="1223" cy="214"/>
          </a:xfrm>
        </p:grpSpPr>
        <p:sp>
          <p:nvSpPr>
            <p:cNvPr id="8207" name="Rectangle 17"/>
            <p:cNvSpPr>
              <a:spLocks noChangeArrowheads="1"/>
            </p:cNvSpPr>
            <p:nvPr/>
          </p:nvSpPr>
          <p:spPr bwMode="auto">
            <a:xfrm>
              <a:off x="4246" y="4059"/>
              <a:ext cx="11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66FF33"/>
                  </a:solidFill>
                </a:rPr>
                <a:t>osteoblasts forming bone</a:t>
              </a:r>
            </a:p>
          </p:txBody>
        </p:sp>
        <p:sp>
          <p:nvSpPr>
            <p:cNvPr id="8208" name="Line 18"/>
            <p:cNvSpPr>
              <a:spLocks noChangeShapeType="1"/>
            </p:cNvSpPr>
            <p:nvPr/>
          </p:nvSpPr>
          <p:spPr bwMode="auto">
            <a:xfrm rot="5400000">
              <a:off x="4115" y="4123"/>
              <a:ext cx="210" cy="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867400" y="4038600"/>
            <a:ext cx="1068388" cy="457200"/>
            <a:chOff x="3696" y="2544"/>
            <a:chExt cx="673" cy="288"/>
          </a:xfrm>
        </p:grpSpPr>
        <p:sp>
          <p:nvSpPr>
            <p:cNvPr id="8204" name="Line 20"/>
            <p:cNvSpPr>
              <a:spLocks noChangeShapeType="1"/>
            </p:cNvSpPr>
            <p:nvPr/>
          </p:nvSpPr>
          <p:spPr bwMode="auto">
            <a:xfrm rot="-5400000">
              <a:off x="3592" y="2726"/>
              <a:ext cx="210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5" name="Line 21"/>
            <p:cNvSpPr>
              <a:spLocks noChangeShapeType="1"/>
            </p:cNvSpPr>
            <p:nvPr/>
          </p:nvSpPr>
          <p:spPr bwMode="auto">
            <a:xfrm rot="-5400000">
              <a:off x="4264" y="2648"/>
              <a:ext cx="210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6" name="Line 22"/>
            <p:cNvSpPr>
              <a:spLocks noChangeShapeType="1"/>
            </p:cNvSpPr>
            <p:nvPr/>
          </p:nvSpPr>
          <p:spPr bwMode="auto">
            <a:xfrm rot="-5400000">
              <a:off x="3976" y="2678"/>
              <a:ext cx="210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581414" y="6400910"/>
            <a:ext cx="2236787" cy="344488"/>
            <a:chOff x="432" y="2586"/>
            <a:chExt cx="1409" cy="217"/>
          </a:xfrm>
        </p:grpSpPr>
        <p:sp>
          <p:nvSpPr>
            <p:cNvPr id="8202" name="Rectangle 24"/>
            <p:cNvSpPr>
              <a:spLocks noChangeArrowheads="1"/>
            </p:cNvSpPr>
            <p:nvPr/>
          </p:nvSpPr>
          <p:spPr bwMode="auto">
            <a:xfrm>
              <a:off x="462" y="2629"/>
              <a:ext cx="13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00FFFF"/>
                  </a:solidFill>
                </a:rPr>
                <a:t>osteocytes entombed in bone</a:t>
              </a:r>
            </a:p>
          </p:txBody>
        </p:sp>
        <p:sp>
          <p:nvSpPr>
            <p:cNvPr id="8203" name="Line 25"/>
            <p:cNvSpPr>
              <a:spLocks noChangeShapeType="1"/>
            </p:cNvSpPr>
            <p:nvPr/>
          </p:nvSpPr>
          <p:spPr bwMode="auto">
            <a:xfrm rot="-5400000">
              <a:off x="328" y="2690"/>
              <a:ext cx="210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96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6FF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6FF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25282</TotalTime>
  <Words>34</Words>
  <Application>Microsoft Office PowerPoint</Application>
  <PresentationFormat>On-screen Show 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Utting</dc:creator>
  <cp:lastModifiedBy>Timothy Arnett</cp:lastModifiedBy>
  <cp:revision>1586</cp:revision>
  <cp:lastPrinted>2012-02-23T17:19:05Z</cp:lastPrinted>
  <dcterms:created xsi:type="dcterms:W3CDTF">2004-03-08T10:41:57Z</dcterms:created>
  <dcterms:modified xsi:type="dcterms:W3CDTF">2012-07-25T14:24:30Z</dcterms:modified>
</cp:coreProperties>
</file>