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244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654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3074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69606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6145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2685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39221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195750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2292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8BDFFF"/>
    <a:srgbClr val="9FDFFF"/>
    <a:srgbClr val="FF3300"/>
    <a:srgbClr val="CC3300"/>
    <a:srgbClr val="0066CC"/>
    <a:srgbClr val="F8F200"/>
    <a:srgbClr val="0033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89032" autoAdjust="0"/>
  </p:normalViewPr>
  <p:slideViewPr>
    <p:cSldViewPr>
      <p:cViewPr>
        <p:scale>
          <a:sx n="60" d="100"/>
          <a:sy n="60" d="100"/>
        </p:scale>
        <p:origin x="-3331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D4C1B57-50E2-46B6-8724-0146D717EC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434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54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60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85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221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750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92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540" indent="0" algn="ctr">
              <a:buNone/>
              <a:defRPr/>
            </a:lvl2pPr>
            <a:lvl3pPr marL="913074" indent="0" algn="ctr">
              <a:buNone/>
              <a:defRPr/>
            </a:lvl3pPr>
            <a:lvl4pPr marL="1369606" indent="0" algn="ctr">
              <a:buNone/>
              <a:defRPr/>
            </a:lvl4pPr>
            <a:lvl5pPr marL="1826145" indent="0" algn="ctr">
              <a:buNone/>
              <a:defRPr/>
            </a:lvl5pPr>
            <a:lvl6pPr marL="2282685" indent="0" algn="ctr">
              <a:buNone/>
              <a:defRPr/>
            </a:lvl6pPr>
            <a:lvl7pPr marL="2739221" indent="0" algn="ctr">
              <a:buNone/>
              <a:defRPr/>
            </a:lvl7pPr>
            <a:lvl8pPr marL="3195750" indent="0" algn="ctr">
              <a:buNone/>
              <a:defRPr/>
            </a:lvl8pPr>
            <a:lvl9pPr marL="365229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495FD-57EE-4FD8-A56C-56E703A6AC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09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7A56-B428-4C72-8E40-FC0BA4C32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36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30E2C-1BFC-497B-BCA5-4BD80BF10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37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AB287-E023-4952-B759-1F090341D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40" indent="0">
              <a:buNone/>
              <a:defRPr sz="1800"/>
            </a:lvl2pPr>
            <a:lvl3pPr marL="913074" indent="0">
              <a:buNone/>
              <a:defRPr sz="1600"/>
            </a:lvl3pPr>
            <a:lvl4pPr marL="1369606" indent="0">
              <a:buNone/>
              <a:defRPr sz="1400"/>
            </a:lvl4pPr>
            <a:lvl5pPr marL="1826145" indent="0">
              <a:buNone/>
              <a:defRPr sz="1400"/>
            </a:lvl5pPr>
            <a:lvl6pPr marL="2282685" indent="0">
              <a:buNone/>
              <a:defRPr sz="1400"/>
            </a:lvl6pPr>
            <a:lvl7pPr marL="2739221" indent="0">
              <a:buNone/>
              <a:defRPr sz="1400"/>
            </a:lvl7pPr>
            <a:lvl8pPr marL="3195750" indent="0">
              <a:buNone/>
              <a:defRPr sz="1400"/>
            </a:lvl8pPr>
            <a:lvl9pPr marL="365229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5C9FC-C574-4221-9308-C597FCA7F1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95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1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C7B3-2B1F-4B55-8ACD-DAB81FD39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7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40" indent="0">
              <a:buNone/>
              <a:defRPr sz="2000" b="1"/>
            </a:lvl2pPr>
            <a:lvl3pPr marL="913074" indent="0">
              <a:buNone/>
              <a:defRPr sz="1800" b="1"/>
            </a:lvl3pPr>
            <a:lvl4pPr marL="1369606" indent="0">
              <a:buNone/>
              <a:defRPr sz="1600" b="1"/>
            </a:lvl4pPr>
            <a:lvl5pPr marL="1826145" indent="0">
              <a:buNone/>
              <a:defRPr sz="1600" b="1"/>
            </a:lvl5pPr>
            <a:lvl6pPr marL="2282685" indent="0">
              <a:buNone/>
              <a:defRPr sz="1600" b="1"/>
            </a:lvl6pPr>
            <a:lvl7pPr marL="2739221" indent="0">
              <a:buNone/>
              <a:defRPr sz="1600" b="1"/>
            </a:lvl7pPr>
            <a:lvl8pPr marL="3195750" indent="0">
              <a:buNone/>
              <a:defRPr sz="1600" b="1"/>
            </a:lvl8pPr>
            <a:lvl9pPr marL="365229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40" indent="0">
              <a:buNone/>
              <a:defRPr sz="2000" b="1"/>
            </a:lvl2pPr>
            <a:lvl3pPr marL="913074" indent="0">
              <a:buNone/>
              <a:defRPr sz="1800" b="1"/>
            </a:lvl3pPr>
            <a:lvl4pPr marL="1369606" indent="0">
              <a:buNone/>
              <a:defRPr sz="1600" b="1"/>
            </a:lvl4pPr>
            <a:lvl5pPr marL="1826145" indent="0">
              <a:buNone/>
              <a:defRPr sz="1600" b="1"/>
            </a:lvl5pPr>
            <a:lvl6pPr marL="2282685" indent="0">
              <a:buNone/>
              <a:defRPr sz="1600" b="1"/>
            </a:lvl6pPr>
            <a:lvl7pPr marL="2739221" indent="0">
              <a:buNone/>
              <a:defRPr sz="1600" b="1"/>
            </a:lvl7pPr>
            <a:lvl8pPr marL="3195750" indent="0">
              <a:buNone/>
              <a:defRPr sz="1600" b="1"/>
            </a:lvl8pPr>
            <a:lvl9pPr marL="365229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F48DB-D51B-41E7-9C21-F817A09B74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4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EBFD-61D7-49BF-BE78-27235B6434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66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1D189-AB23-4629-8945-6991E85268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8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1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40" indent="0">
              <a:buNone/>
              <a:defRPr sz="1200"/>
            </a:lvl2pPr>
            <a:lvl3pPr marL="913074" indent="0">
              <a:buNone/>
              <a:defRPr sz="1000"/>
            </a:lvl3pPr>
            <a:lvl4pPr marL="1369606" indent="0">
              <a:buNone/>
              <a:defRPr sz="900"/>
            </a:lvl4pPr>
            <a:lvl5pPr marL="1826145" indent="0">
              <a:buNone/>
              <a:defRPr sz="900"/>
            </a:lvl5pPr>
            <a:lvl6pPr marL="2282685" indent="0">
              <a:buNone/>
              <a:defRPr sz="900"/>
            </a:lvl6pPr>
            <a:lvl7pPr marL="2739221" indent="0">
              <a:buNone/>
              <a:defRPr sz="900"/>
            </a:lvl7pPr>
            <a:lvl8pPr marL="3195750" indent="0">
              <a:buNone/>
              <a:defRPr sz="900"/>
            </a:lvl8pPr>
            <a:lvl9pPr marL="365229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78AED-5540-4491-94DB-252046B908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83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40" indent="0">
              <a:buNone/>
              <a:defRPr sz="2800"/>
            </a:lvl2pPr>
            <a:lvl3pPr marL="913074" indent="0">
              <a:buNone/>
              <a:defRPr sz="2400"/>
            </a:lvl3pPr>
            <a:lvl4pPr marL="1369606" indent="0">
              <a:buNone/>
              <a:defRPr sz="2000"/>
            </a:lvl4pPr>
            <a:lvl5pPr marL="1826145" indent="0">
              <a:buNone/>
              <a:defRPr sz="2000"/>
            </a:lvl5pPr>
            <a:lvl6pPr marL="2282685" indent="0">
              <a:buNone/>
              <a:defRPr sz="2000"/>
            </a:lvl6pPr>
            <a:lvl7pPr marL="2739221" indent="0">
              <a:buNone/>
              <a:defRPr sz="2000"/>
            </a:lvl7pPr>
            <a:lvl8pPr marL="3195750" indent="0">
              <a:buNone/>
              <a:defRPr sz="2000"/>
            </a:lvl8pPr>
            <a:lvl9pPr marL="3652292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40" indent="0">
              <a:buNone/>
              <a:defRPr sz="1200"/>
            </a:lvl2pPr>
            <a:lvl3pPr marL="913074" indent="0">
              <a:buNone/>
              <a:defRPr sz="1000"/>
            </a:lvl3pPr>
            <a:lvl4pPr marL="1369606" indent="0">
              <a:buNone/>
              <a:defRPr sz="900"/>
            </a:lvl4pPr>
            <a:lvl5pPr marL="1826145" indent="0">
              <a:buNone/>
              <a:defRPr sz="900"/>
            </a:lvl5pPr>
            <a:lvl6pPr marL="2282685" indent="0">
              <a:buNone/>
              <a:defRPr sz="900"/>
            </a:lvl6pPr>
            <a:lvl7pPr marL="2739221" indent="0">
              <a:buNone/>
              <a:defRPr sz="900"/>
            </a:lvl7pPr>
            <a:lvl8pPr marL="3195750" indent="0">
              <a:buNone/>
              <a:defRPr sz="900"/>
            </a:lvl8pPr>
            <a:lvl9pPr marL="365229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655B-7C91-4CCD-B069-7BED6B4781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4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5" tIns="45655" rIns="91305" bIns="456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7DB146A-B3FB-40B4-960A-F174B9EBC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65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30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696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61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405" indent="-34240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870" indent="-28533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336" indent="-22827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7875" indent="-22827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4415" indent="-22827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0953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7489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4023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0560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40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74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06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145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85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221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750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292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Tim\IMAGES\Tim\Images &amp; slide sets for ECTS website\bone comp 2 ppt.jpg"/>
          <p:cNvPicPr>
            <a:picLocks noChangeAspect="1" noChangeArrowheads="1"/>
          </p:cNvPicPr>
          <p:nvPr/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" t="3549" r="2480" b="3549"/>
          <a:stretch>
            <a:fillRect/>
          </a:stretch>
        </p:blipFill>
        <p:spPr bwMode="auto">
          <a:xfrm>
            <a:off x="4606933" y="3756045"/>
            <a:ext cx="4318000" cy="2949576"/>
          </a:xfrm>
          <a:prstGeom prst="rect">
            <a:avLst/>
          </a:prstGeom>
          <a:noFill/>
          <a:ln w="6350">
            <a:solidFill>
              <a:srgbClr val="808080"/>
            </a:solidFill>
            <a:miter lim="800000"/>
            <a:headEnd/>
            <a:tailEnd/>
          </a:ln>
          <a:effectLst>
            <a:outerShdw blurRad="50800" dist="50800" dir="2700000" algn="tl" rotWithShape="0">
              <a:prstClr val="black">
                <a:alpha val="6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Tim\IMAGES\Tim\Images &amp; slide sets for ECTS website\bone comp 1 pp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" contras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01738"/>
            <a:ext cx="4724400" cy="3141662"/>
          </a:xfrm>
          <a:prstGeom prst="rect">
            <a:avLst/>
          </a:prstGeom>
          <a:noFill/>
          <a:ln w="6350">
            <a:solidFill>
              <a:srgbClr val="808080"/>
            </a:solidFill>
            <a:miter lim="800000"/>
            <a:headEnd/>
            <a:tailEnd/>
          </a:ln>
          <a:effectLst>
            <a:outerShdw blurRad="50800" dist="50800" dir="2700000" algn="tl" rotWithShape="0">
              <a:prstClr val="black">
                <a:alpha val="6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30163"/>
            <a:ext cx="6858000" cy="91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5" tIns="45655" rIns="91305" bIns="45655">
            <a:spAutoFit/>
          </a:bodyPr>
          <a:lstStyle/>
          <a:p>
            <a:pPr eaLnBrk="0" hangingPunct="0"/>
            <a:r>
              <a:rPr lang="en-US" sz="3200">
                <a:solidFill>
                  <a:srgbClr val="9FDFFF"/>
                </a:solidFill>
              </a:rPr>
              <a:t>Bone composition</a:t>
            </a:r>
          </a:p>
          <a:p>
            <a:pPr eaLnBrk="0" hangingPunct="0"/>
            <a:r>
              <a:rPr lang="en-US" sz="2000">
                <a:latin typeface="Arial Narrow" pitchFamily="34" charset="0"/>
                <a:cs typeface="Arial" charset="0"/>
              </a:rPr>
              <a:t>bone is made of mineral + organic </a:t>
            </a:r>
            <a:r>
              <a:rPr lang="en-US" sz="1800" i="1">
                <a:latin typeface="Arial Narrow" pitchFamily="34" charset="0"/>
                <a:cs typeface="Arial" charset="0"/>
              </a:rPr>
              <a:t>(mainly collagen</a:t>
            </a:r>
            <a:r>
              <a:rPr lang="en-US" sz="2000" i="1">
                <a:latin typeface="Arial Narrow" pitchFamily="34" charset="0"/>
                <a:cs typeface="Arial" charset="0"/>
              </a:rPr>
              <a:t>)</a:t>
            </a:r>
            <a:r>
              <a:rPr lang="en-US" sz="2000">
                <a:latin typeface="Arial Narrow" pitchFamily="34" charset="0"/>
                <a:cs typeface="Arial" charset="0"/>
              </a:rPr>
              <a:t> components</a:t>
            </a:r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4419615" y="2376503"/>
            <a:ext cx="4067175" cy="911225"/>
            <a:chOff x="2784" y="1497"/>
            <a:chExt cx="2562" cy="574"/>
          </a:xfrm>
        </p:grpSpPr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3502" y="1497"/>
              <a:ext cx="1844" cy="57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20000"/>
                </a:lnSpc>
                <a:spcAft>
                  <a:spcPct val="20000"/>
                </a:spcAft>
              </a:pPr>
              <a:r>
                <a:rPr lang="en-GB" sz="1400">
                  <a:solidFill>
                    <a:srgbClr val="9FDFFF"/>
                  </a:solidFill>
                </a:rPr>
                <a:t>Treated with hydrochloric acid to dissolve mineral (</a:t>
              </a:r>
              <a:r>
                <a:rPr lang="en-GB" sz="800" baseline="-25000">
                  <a:solidFill>
                    <a:srgbClr val="9FDFFF"/>
                  </a:solidFill>
                </a:rPr>
                <a:t> </a:t>
              </a:r>
              <a:r>
                <a:rPr lang="en-GB" sz="1200">
                  <a:solidFill>
                    <a:srgbClr val="9FDFFF"/>
                  </a:solidFill>
                </a:rPr>
                <a:t>Ca</a:t>
              </a:r>
              <a:r>
                <a:rPr lang="en-GB" sz="1200" baseline="-25000">
                  <a:solidFill>
                    <a:srgbClr val="9FDFFF"/>
                  </a:solidFill>
                </a:rPr>
                <a:t>10</a:t>
              </a:r>
              <a:r>
                <a:rPr lang="en-GB" sz="1200">
                  <a:solidFill>
                    <a:srgbClr val="9FDFFF"/>
                  </a:solidFill>
                </a:rPr>
                <a:t>(PO</a:t>
              </a:r>
              <a:r>
                <a:rPr lang="en-GB" sz="1200" baseline="-25000">
                  <a:solidFill>
                    <a:srgbClr val="9FDFFF"/>
                  </a:solidFill>
                </a:rPr>
                <a:t>4</a:t>
              </a:r>
              <a:r>
                <a:rPr lang="en-GB" sz="1200">
                  <a:solidFill>
                    <a:srgbClr val="9FDFFF"/>
                  </a:solidFill>
                </a:rPr>
                <a:t>)</a:t>
              </a:r>
              <a:r>
                <a:rPr lang="en-GB" sz="1200" baseline="-25000">
                  <a:solidFill>
                    <a:srgbClr val="9FDFFF"/>
                  </a:solidFill>
                </a:rPr>
                <a:t>6</a:t>
              </a:r>
              <a:r>
                <a:rPr lang="en-GB" sz="1200">
                  <a:solidFill>
                    <a:srgbClr val="9FDFFF"/>
                  </a:solidFill>
                </a:rPr>
                <a:t>(OH)</a:t>
              </a:r>
              <a:r>
                <a:rPr lang="en-GB" sz="1200" baseline="-25000">
                  <a:solidFill>
                    <a:srgbClr val="9FDFFF"/>
                  </a:solidFill>
                </a:rPr>
                <a:t>2</a:t>
              </a:r>
              <a:r>
                <a:rPr lang="en-GB" sz="800" baseline="-25000">
                  <a:solidFill>
                    <a:srgbClr val="9FDFFF"/>
                  </a:solidFill>
                </a:rPr>
                <a:t> </a:t>
              </a:r>
              <a:r>
                <a:rPr lang="en-GB" sz="1400">
                  <a:solidFill>
                    <a:srgbClr val="9FDFFF"/>
                  </a:solidFill>
                </a:rPr>
                <a:t>)</a:t>
              </a:r>
              <a:endParaRPr lang="en-GB" sz="1400" baseline="-25000">
                <a:solidFill>
                  <a:srgbClr val="9FDFFF"/>
                </a:solidFill>
              </a:endParaRPr>
            </a:p>
            <a:p>
              <a:pPr algn="ctr" eaLnBrk="0" hangingPunct="0">
                <a:lnSpc>
                  <a:spcPct val="120000"/>
                </a:lnSpc>
              </a:pPr>
              <a:r>
                <a:rPr lang="en-GB" sz="1400" i="1"/>
                <a:t>leaves collagen component intact</a:t>
              </a:r>
            </a:p>
          </p:txBody>
        </p:sp>
        <p:sp>
          <p:nvSpPr>
            <p:cNvPr id="2057" name="Line 9"/>
            <p:cNvSpPr>
              <a:spLocks noChangeAspect="1" noChangeShapeType="1"/>
            </p:cNvSpPr>
            <p:nvPr/>
          </p:nvSpPr>
          <p:spPr bwMode="auto">
            <a:xfrm flipH="1">
              <a:off x="2784" y="1774"/>
              <a:ext cx="719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934200" y="5654689"/>
            <a:ext cx="1600200" cy="47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5" tIns="45655" rIns="91305" bIns="45655">
            <a:spAutoFit/>
          </a:bodyPr>
          <a:lstStyle/>
          <a:p>
            <a:pPr eaLnBrk="0" hangingPunct="0"/>
            <a:r>
              <a:rPr lang="en-GB" sz="1200">
                <a:solidFill>
                  <a:srgbClr val="FFFFCC"/>
                </a:solidFill>
              </a:rPr>
              <a:t>Collagen shrinkage on drying</a:t>
            </a:r>
          </a:p>
        </p:txBody>
      </p:sp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381015" y="3549654"/>
            <a:ext cx="2932113" cy="1871663"/>
            <a:chOff x="240" y="2160"/>
            <a:chExt cx="1847" cy="117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240" y="2846"/>
              <a:ext cx="1847" cy="493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Aft>
                  <a:spcPct val="20000"/>
                </a:spcAft>
              </a:pPr>
              <a:r>
                <a:rPr lang="en-GB" sz="1400">
                  <a:solidFill>
                    <a:srgbClr val="9FDFFF"/>
                  </a:solidFill>
                </a:rPr>
                <a:t>Treated with bleach (hypochlorite) to digest collagen</a:t>
              </a:r>
            </a:p>
            <a:p>
              <a:pPr eaLnBrk="0" hangingPunct="0"/>
              <a:r>
                <a:rPr lang="en-GB" sz="1400" i="1">
                  <a:solidFill>
                    <a:srgbClr val="EAEAEA"/>
                  </a:solidFill>
                </a:rPr>
                <a:t>leaves mineral component intact</a:t>
              </a:r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V="1">
              <a:off x="1105" y="2160"/>
              <a:ext cx="0" cy="68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0050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66FF6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66FF6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25284</TotalTime>
  <Words>45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University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Utting</dc:creator>
  <cp:lastModifiedBy>Timothy Arnett</cp:lastModifiedBy>
  <cp:revision>1587</cp:revision>
  <cp:lastPrinted>2012-02-23T17:19:05Z</cp:lastPrinted>
  <dcterms:created xsi:type="dcterms:W3CDTF">2004-03-08T10:41:57Z</dcterms:created>
  <dcterms:modified xsi:type="dcterms:W3CDTF">2012-07-25T14:25:45Z</dcterms:modified>
</cp:coreProperties>
</file>